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3" r:id="rId6"/>
    <p:sldId id="262" r:id="rId7"/>
    <p:sldId id="265" r:id="rId8"/>
    <p:sldId id="264" r:id="rId9"/>
    <p:sldId id="259" r:id="rId10"/>
    <p:sldId id="257"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8D1E1B"/>
    <a:srgbClr val="BE2824"/>
    <a:srgbClr val="F90B05"/>
    <a:srgbClr val="740000"/>
    <a:srgbClr val="BC08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05.02.2017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05.02.2017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05.02.2017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05.02.2017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05.02.2017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05.02.2017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05.02.2017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05.02.2017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05.02.2017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05.02.2017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05.02.2017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05.02.2017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orenblog.ru/archives/34/comment-page-1" TargetMode="External"/><Relationship Id="rId3" Type="http://schemas.openxmlformats.org/officeDocument/2006/relationships/hyperlink" Target="http://fony-kartinki.ru/_ph/49/2/828651956.jpg" TargetMode="External"/><Relationship Id="rId7" Type="http://schemas.openxmlformats.org/officeDocument/2006/relationships/hyperlink" Target="http://orenblog.ru/archives/158" TargetMode="External"/><Relationship Id="rId2" Type="http://schemas.openxmlformats.org/officeDocument/2006/relationships/hyperlink" Target="http://www.pra3dnuk.ru/foto/3/23fev15.png" TargetMode="External"/><Relationship Id="rId1" Type="http://schemas.openxmlformats.org/officeDocument/2006/relationships/slideLayout" Target="../slideLayouts/slideLayout2.xml"/><Relationship Id="rId6" Type="http://schemas.openxmlformats.org/officeDocument/2006/relationships/hyperlink" Target="http://www.8lap.ru/section/ovtsy/ovtsevodstvo-v-rossii-rayony-rasprostraneniya/" TargetMode="External"/><Relationship Id="rId5" Type="http://schemas.openxmlformats.org/officeDocument/2006/relationships/hyperlink" Target="http://s1.pic4you.ru/allimage/y2012/08-20/12216/2356213.png" TargetMode="External"/><Relationship Id="rId4" Type="http://schemas.openxmlformats.org/officeDocument/2006/relationships/hyperlink" Target="https://img-fotki.yandex.ru/get/6209/66124276.66/0_702d0_c72aea87_orig" TargetMode="External"/><Relationship Id="rId9" Type="http://schemas.openxmlformats.org/officeDocument/2006/relationships/hyperlink" Target="http://www.8lap.ru/section/prochie/verblyudovodstvo-osobennosti-razvedeniya/"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elenaranko.ucoz.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33356" y="548680"/>
            <a:ext cx="7200800" cy="2880320"/>
          </a:xfrm>
        </p:spPr>
        <p:txBody>
          <a:bodyPr>
            <a:noAutofit/>
            <a:scene3d>
              <a:camera prst="orthographicFront"/>
              <a:lightRig rig="flat" dir="tl">
                <a:rot lat="0" lon="0" rev="6600000"/>
              </a:lightRig>
            </a:scene3d>
            <a:sp3d extrusionH="31750" contourW="12700">
              <a:bevelT w="63500" h="57150"/>
              <a:contourClr>
                <a:schemeClr val="accent2">
                  <a:shade val="75000"/>
                </a:schemeClr>
              </a:contourClr>
            </a:sp3d>
          </a:bodyPr>
          <a:lstStyle/>
          <a:p>
            <a:r>
              <a:rPr lang="ru-RU" sz="7200" b="1" dirty="0" smtClean="0">
                <a:ln w="11430"/>
                <a:solidFill>
                  <a:srgbClr val="993300"/>
                </a:solidFill>
                <a:effectLst>
                  <a:outerShdw blurRad="50800" dist="39000" dir="5460000" algn="tl">
                    <a:srgbClr val="000000">
                      <a:alpha val="38000"/>
                    </a:srgbClr>
                  </a:outerShdw>
                </a:effectLst>
              </a:rPr>
              <a:t>Животноводство России</a:t>
            </a:r>
            <a:endParaRPr lang="ru-RU" sz="7200" b="1" dirty="0">
              <a:ln w="11430"/>
              <a:solidFill>
                <a:srgbClr val="993300"/>
              </a:solidFill>
              <a:effectLst>
                <a:outerShdw blurRad="50800" dist="39000" dir="5460000" algn="tl">
                  <a:srgbClr val="000000">
                    <a:alpha val="38000"/>
                  </a:srgbClr>
                </a:outerShdw>
              </a:effectLst>
            </a:endParaRPr>
          </a:p>
        </p:txBody>
      </p:sp>
      <p:sp>
        <p:nvSpPr>
          <p:cNvPr id="3" name="Подзаголовок 2"/>
          <p:cNvSpPr>
            <a:spLocks noGrp="1"/>
          </p:cNvSpPr>
          <p:nvPr>
            <p:ph type="subTitle" idx="1"/>
          </p:nvPr>
        </p:nvSpPr>
        <p:spPr>
          <a:xfrm>
            <a:off x="5004048" y="4869160"/>
            <a:ext cx="3600400" cy="1368152"/>
          </a:xfrm>
        </p:spPr>
        <p:txBody>
          <a:bodyPr>
            <a:normAutofit fontScale="92500" lnSpcReduction="10000"/>
          </a:bodyPr>
          <a:lstStyle/>
          <a:p>
            <a:pPr>
              <a:spcBef>
                <a:spcPts val="0"/>
              </a:spcBef>
            </a:pPr>
            <a:r>
              <a:rPr lang="ru-RU" sz="2400" b="1" dirty="0" err="1" smtClean="0">
                <a:solidFill>
                  <a:schemeClr val="tx1"/>
                </a:solidFill>
              </a:rPr>
              <a:t>Стройкина</a:t>
            </a:r>
            <a:r>
              <a:rPr lang="ru-RU" sz="2400" b="1" dirty="0" smtClean="0">
                <a:solidFill>
                  <a:schemeClr val="tx1"/>
                </a:solidFill>
              </a:rPr>
              <a:t> Светлана Николаевна</a:t>
            </a:r>
          </a:p>
          <a:p>
            <a:pPr>
              <a:spcBef>
                <a:spcPts val="0"/>
              </a:spcBef>
            </a:pPr>
            <a:r>
              <a:rPr lang="ru-RU" sz="2400" dirty="0" smtClean="0">
                <a:solidFill>
                  <a:schemeClr val="tx1"/>
                </a:solidFill>
              </a:rPr>
              <a:t>учитель географии</a:t>
            </a:r>
          </a:p>
          <a:p>
            <a:pPr>
              <a:spcBef>
                <a:spcPts val="0"/>
              </a:spcBef>
            </a:pPr>
            <a:r>
              <a:rPr lang="ru-RU" sz="2400" dirty="0" smtClean="0">
                <a:solidFill>
                  <a:schemeClr val="tx1"/>
                </a:solidFill>
              </a:rPr>
              <a:t>МБОУ «</a:t>
            </a:r>
            <a:r>
              <a:rPr lang="ru-RU" sz="2400" dirty="0" err="1" smtClean="0">
                <a:solidFill>
                  <a:schemeClr val="tx1"/>
                </a:solidFill>
              </a:rPr>
              <a:t>Соковская</a:t>
            </a:r>
            <a:r>
              <a:rPr lang="ru-RU" sz="2400" dirty="0" smtClean="0">
                <a:solidFill>
                  <a:schemeClr val="tx1"/>
                </a:solidFill>
              </a:rPr>
              <a:t> ООШ»</a:t>
            </a:r>
          </a:p>
        </p:txBody>
      </p:sp>
      <p:pic>
        <p:nvPicPr>
          <p:cNvPr id="4099" name="Picture 3"/>
          <p:cNvPicPr>
            <a:picLocks noChangeAspect="1" noChangeArrowheads="1"/>
          </p:cNvPicPr>
          <p:nvPr/>
        </p:nvPicPr>
        <p:blipFill>
          <a:blip r:embed="rId2">
            <a:clrChange>
              <a:clrFrom>
                <a:srgbClr val="A6C343"/>
              </a:clrFrom>
              <a:clrTo>
                <a:srgbClr val="A6C343">
                  <a:alpha val="0"/>
                </a:srgbClr>
              </a:clrTo>
            </a:clrChange>
            <a:extLst>
              <a:ext uri="{28A0092B-C50C-407E-A947-70E740481C1C}">
                <a14:useLocalDpi xmlns:a14="http://schemas.microsoft.com/office/drawing/2010/main" val="0"/>
              </a:ext>
            </a:extLst>
          </a:blip>
          <a:srcRect/>
          <a:stretch>
            <a:fillRect/>
          </a:stretch>
        </p:blipFill>
        <p:spPr bwMode="auto">
          <a:xfrm>
            <a:off x="899592" y="3200378"/>
            <a:ext cx="3672408" cy="363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3551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3728" y="260648"/>
            <a:ext cx="6789440" cy="940966"/>
          </a:xfrm>
        </p:spPr>
        <p:txBody>
          <a:bodyPr/>
          <a:lstStyle/>
          <a:p>
            <a:r>
              <a:rPr lang="ru-RU" dirty="0" smtClean="0">
                <a:solidFill>
                  <a:srgbClr val="C00000"/>
                </a:solidFill>
                <a:effectLst>
                  <a:outerShdw blurRad="38100" dist="38100" dir="2700000" algn="tl">
                    <a:srgbClr val="000000">
                      <a:alpha val="43137"/>
                    </a:srgbClr>
                  </a:outerShdw>
                </a:effectLst>
              </a:rPr>
              <a:t>Проверим знания</a:t>
            </a:r>
            <a:endParaRPr lang="ru-RU" dirty="0">
              <a:solidFill>
                <a:srgbClr val="C000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475656" y="1600200"/>
            <a:ext cx="7416824" cy="4997152"/>
          </a:xfrm>
        </p:spPr>
        <p:txBody>
          <a:bodyPr>
            <a:normAutofit fontScale="70000" lnSpcReduction="20000"/>
          </a:bodyPr>
          <a:lstStyle/>
          <a:p>
            <a:pPr marL="0" indent="0">
              <a:buNone/>
            </a:pPr>
            <a:r>
              <a:rPr lang="ru-RU" dirty="0" smtClean="0"/>
              <a:t>1. В </a:t>
            </a:r>
            <a:r>
              <a:rPr lang="ru-RU" dirty="0"/>
              <a:t>каких из пе­ре­чис­лен­ных ре­ги­о­нов Рос­сии аг­ро­кли­ма­ти­че­ские усло­вия бла­го­при­ят­ны для вы­ра­щи­ва­ния пше­ни­цы</a:t>
            </a:r>
            <a:r>
              <a:rPr lang="ru-RU" dirty="0" smtClean="0"/>
              <a:t>?</a:t>
            </a:r>
            <a:endParaRPr lang="ru-RU" dirty="0"/>
          </a:p>
          <a:p>
            <a:pPr marL="0" indent="0">
              <a:buNone/>
            </a:pPr>
            <a:r>
              <a:rPr lang="ru-RU" dirty="0"/>
              <a:t>1) Крас­но­яр­ский край</a:t>
            </a:r>
          </a:p>
          <a:p>
            <a:pPr marL="0" indent="0">
              <a:buNone/>
            </a:pPr>
            <a:r>
              <a:rPr lang="ru-RU" dirty="0"/>
              <a:t>2) Во­ло­год­ская об­ласть</a:t>
            </a:r>
          </a:p>
          <a:p>
            <a:pPr marL="0" indent="0">
              <a:buNone/>
            </a:pPr>
            <a:r>
              <a:rPr lang="ru-RU" dirty="0"/>
              <a:t>3) Ма­га­дан­ская об­ласть</a:t>
            </a:r>
          </a:p>
          <a:p>
            <a:pPr marL="0" indent="0">
              <a:buNone/>
            </a:pPr>
            <a:r>
              <a:rPr lang="ru-RU" dirty="0"/>
              <a:t>4) Во­ро­неж­ская </a:t>
            </a:r>
            <a:r>
              <a:rPr lang="ru-RU" dirty="0" smtClean="0"/>
              <a:t>об­ласть</a:t>
            </a:r>
          </a:p>
          <a:p>
            <a:pPr marL="0" indent="0">
              <a:buNone/>
            </a:pPr>
            <a:endParaRPr lang="ru-RU" dirty="0" smtClean="0"/>
          </a:p>
          <a:p>
            <a:pPr marL="0" indent="0">
              <a:buNone/>
            </a:pPr>
            <a:r>
              <a:rPr lang="ru-RU" dirty="0" smtClean="0"/>
              <a:t>2. В </a:t>
            </a:r>
            <a:r>
              <a:rPr lang="ru-RU" dirty="0"/>
              <a:t>каком из пе­ре­чис­лен­ных ре­ги­о­нов Рос­сии рас­про­стра­не­ны чер­нозёмные почвы?</a:t>
            </a:r>
          </a:p>
          <a:p>
            <a:pPr marL="0" indent="0">
              <a:buNone/>
            </a:pPr>
            <a:r>
              <a:rPr lang="ru-RU" dirty="0"/>
              <a:t> </a:t>
            </a:r>
          </a:p>
          <a:p>
            <a:pPr marL="0" indent="0">
              <a:buNone/>
            </a:pPr>
            <a:r>
              <a:rPr lang="ru-RU" dirty="0"/>
              <a:t>1) Во­ло­год­ская об­ласть</a:t>
            </a:r>
          </a:p>
          <a:p>
            <a:pPr marL="0" indent="0">
              <a:buNone/>
            </a:pPr>
            <a:r>
              <a:rPr lang="ru-RU" dirty="0"/>
              <a:t>2) Перм­ский край</a:t>
            </a:r>
          </a:p>
          <a:p>
            <a:pPr marL="0" indent="0">
              <a:buNone/>
            </a:pPr>
            <a:r>
              <a:rPr lang="ru-RU" dirty="0"/>
              <a:t>3) Став­ро­поль­ский край</a:t>
            </a:r>
          </a:p>
          <a:p>
            <a:pPr marL="0" indent="0">
              <a:buNone/>
            </a:pPr>
            <a:r>
              <a:rPr lang="ru-RU" dirty="0"/>
              <a:t>4) Рес­пуб­ли­ка Коми</a:t>
            </a:r>
          </a:p>
          <a:p>
            <a:pPr marL="0" indent="0">
              <a:buNone/>
            </a:pPr>
            <a:endParaRPr lang="ru-RU" dirty="0"/>
          </a:p>
        </p:txBody>
      </p:sp>
    </p:spTree>
    <p:extLst>
      <p:ext uri="{BB962C8B-B14F-4D97-AF65-F5344CB8AC3E}">
        <p14:creationId xmlns:p14="http://schemas.microsoft.com/office/powerpoint/2010/main" val="6765978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331640" y="1628800"/>
            <a:ext cx="7812360" cy="4824536"/>
          </a:xfrm>
        </p:spPr>
        <p:txBody>
          <a:bodyPr>
            <a:normAutofit fontScale="70000" lnSpcReduction="20000"/>
          </a:bodyPr>
          <a:lstStyle/>
          <a:p>
            <a:pPr marL="0" indent="0">
              <a:buNone/>
            </a:pPr>
            <a:r>
              <a:rPr lang="ru-RU" dirty="0" smtClean="0"/>
              <a:t>3. Такие </a:t>
            </a:r>
            <a:r>
              <a:rPr lang="ru-RU" dirty="0"/>
              <a:t>не­бла­го­при­ят­ные кли­ма­ти­че­ские яв­ле­ния, как за­су­хи, су­хо­веи и пыль­ные бури, зна­чи­тель­но за­труд­ня­ют ве­де­ние сель­ско­го хо­зяй­ства. Для какой из пе­ре­чис­лен­ных тер­ри­то­рий они наи­бо­лее ха­рак­тер­ны?</a:t>
            </a:r>
          </a:p>
          <a:p>
            <a:pPr marL="0" indent="0">
              <a:buNone/>
            </a:pPr>
            <a:r>
              <a:rPr lang="ru-RU" dirty="0" smtClean="0"/>
              <a:t>1</a:t>
            </a:r>
            <a:r>
              <a:rPr lang="ru-RU" dirty="0"/>
              <a:t>) Мур­ман­ская об­ласть</a:t>
            </a:r>
          </a:p>
          <a:p>
            <a:pPr marL="0" indent="0">
              <a:buNone/>
            </a:pPr>
            <a:r>
              <a:rPr lang="ru-RU" dirty="0"/>
              <a:t>2) Во­ло­год­ская об­ласть</a:t>
            </a:r>
          </a:p>
          <a:p>
            <a:pPr marL="0" indent="0">
              <a:buNone/>
            </a:pPr>
            <a:r>
              <a:rPr lang="ru-RU" dirty="0"/>
              <a:t>3) Рес­пуб­ли­ка Коми</a:t>
            </a:r>
          </a:p>
          <a:p>
            <a:pPr marL="0" indent="0">
              <a:buNone/>
            </a:pPr>
            <a:r>
              <a:rPr lang="ru-RU" dirty="0"/>
              <a:t>4) Орен­бург­ская </a:t>
            </a:r>
            <a:r>
              <a:rPr lang="ru-RU" dirty="0" smtClean="0"/>
              <a:t>об­ласть</a:t>
            </a:r>
          </a:p>
          <a:p>
            <a:pPr marL="0" indent="0">
              <a:buNone/>
            </a:pPr>
            <a:endParaRPr lang="ru-RU" dirty="0"/>
          </a:p>
          <a:p>
            <a:pPr marL="0" indent="0">
              <a:buNone/>
            </a:pPr>
            <a:r>
              <a:rPr lang="ru-RU" dirty="0" smtClean="0"/>
              <a:t> 4. Продолжи предложения:</a:t>
            </a:r>
          </a:p>
          <a:p>
            <a:pPr marL="514350" indent="-514350">
              <a:buAutoNum type="arabicParenR"/>
            </a:pPr>
            <a:r>
              <a:rPr lang="ru-RU" dirty="0" smtClean="0"/>
              <a:t>Основой растениеводства страны является…</a:t>
            </a:r>
          </a:p>
          <a:p>
            <a:pPr marL="0" indent="0">
              <a:buNone/>
            </a:pPr>
            <a:r>
              <a:rPr lang="ru-RU" dirty="0" smtClean="0"/>
              <a:t>2) Территории, пригодные для ведения сельского хозяйства…</a:t>
            </a:r>
          </a:p>
          <a:p>
            <a:pPr marL="0" indent="0">
              <a:buNone/>
            </a:pPr>
            <a:r>
              <a:rPr lang="ru-RU" dirty="0" smtClean="0"/>
              <a:t>3) Среди волокнистых культур первое место традиционно занимает…</a:t>
            </a:r>
          </a:p>
          <a:p>
            <a:pPr marL="0" indent="0">
              <a:buNone/>
            </a:pPr>
            <a:endParaRPr lang="ru-RU" dirty="0"/>
          </a:p>
          <a:p>
            <a:pPr marL="0" indent="0">
              <a:buNone/>
            </a:pPr>
            <a:endParaRPr lang="ru-RU" dirty="0"/>
          </a:p>
          <a:p>
            <a:endParaRPr lang="ru-RU" dirty="0"/>
          </a:p>
        </p:txBody>
      </p:sp>
    </p:spTree>
    <p:extLst>
      <p:ext uri="{BB962C8B-B14F-4D97-AF65-F5344CB8AC3E}">
        <p14:creationId xmlns:p14="http://schemas.microsoft.com/office/powerpoint/2010/main" val="18111831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33928"/>
          <a:stretch/>
        </p:blipFill>
        <p:spPr bwMode="auto">
          <a:xfrm>
            <a:off x="1259632" y="620688"/>
            <a:ext cx="7704856" cy="3174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99" y="4005064"/>
            <a:ext cx="4593927"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3659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43808" y="0"/>
            <a:ext cx="5915000" cy="850106"/>
          </a:xfrm>
        </p:spPr>
        <p:txBody>
          <a:bodyPr/>
          <a:lstStyle/>
          <a:p>
            <a:r>
              <a:rPr lang="ru-RU" dirty="0" smtClean="0"/>
              <a:t>Овцеводство</a:t>
            </a:r>
            <a:endParaRPr lang="ru-RU" dirty="0"/>
          </a:p>
        </p:txBody>
      </p:sp>
      <p:sp>
        <p:nvSpPr>
          <p:cNvPr id="3" name="Объект 2"/>
          <p:cNvSpPr>
            <a:spLocks noGrp="1"/>
          </p:cNvSpPr>
          <p:nvPr>
            <p:ph idx="1"/>
          </p:nvPr>
        </p:nvSpPr>
        <p:spPr>
          <a:xfrm>
            <a:off x="251520" y="877986"/>
            <a:ext cx="8892480" cy="4525963"/>
          </a:xfrm>
          <a:solidFill>
            <a:schemeClr val="accent6">
              <a:lumMod val="20000"/>
              <a:lumOff val="80000"/>
            </a:schemeClr>
          </a:solidFill>
        </p:spPr>
        <p:txBody>
          <a:bodyPr>
            <a:normAutofit fontScale="70000" lnSpcReduction="20000"/>
          </a:bodyPr>
          <a:lstStyle/>
          <a:p>
            <a:r>
              <a:rPr lang="ru-RU" dirty="0" smtClean="0"/>
              <a:t>Главными </a:t>
            </a:r>
            <a:r>
              <a:rPr lang="ru-RU" dirty="0"/>
              <a:t>условиями для развития овцеводства является наличие свободных пастбищ и преобладание тропического и субтропического поясов. </a:t>
            </a:r>
            <a:endParaRPr lang="ru-RU" dirty="0" smtClean="0"/>
          </a:p>
          <a:p>
            <a:r>
              <a:rPr lang="ru-RU" dirty="0" smtClean="0"/>
              <a:t>Крупнейшие </a:t>
            </a:r>
            <a:r>
              <a:rPr lang="ru-RU" dirty="0"/>
              <a:t>районы овцеводства в России - это Северный Кавказ, Южный ФО, Поволжье, Центрально-Черноземный район и южная часть </a:t>
            </a:r>
            <a:r>
              <a:rPr lang="ru-RU" dirty="0" smtClean="0"/>
              <a:t>Урала.</a:t>
            </a:r>
          </a:p>
          <a:p>
            <a:r>
              <a:rPr lang="ru-RU" dirty="0" smtClean="0"/>
              <a:t>В </a:t>
            </a:r>
            <a:r>
              <a:rPr lang="ru-RU" dirty="0"/>
              <a:t>зависимости от природных условий в этих местах разводят разные породы овец. </a:t>
            </a:r>
            <a:endParaRPr lang="ru-RU" dirty="0" smtClean="0"/>
          </a:p>
          <a:p>
            <a:r>
              <a:rPr lang="ru-RU" i="1" dirty="0" smtClean="0"/>
              <a:t>Разведение </a:t>
            </a:r>
            <a:r>
              <a:rPr lang="ru-RU" i="1" dirty="0"/>
              <a:t>овец является благом для экологии. На пастбищах, благодаря выпасу овец, совершается биологический круговорот. Это помогает сохранить земельные ресурсы нашей страны. Именно овцы приносят пользу земле, где другой рогатый скот уже не может прокормиться. Это обосновано неприхотливостью овец в выборе еды.</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761520"/>
            <a:ext cx="2887985" cy="20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2082"/>
          <a:stretch/>
        </p:blipFill>
        <p:spPr bwMode="auto">
          <a:xfrm>
            <a:off x="5148064" y="4761520"/>
            <a:ext cx="2962741" cy="20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6528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107734"/>
            <a:ext cx="7547464" cy="1143000"/>
          </a:xfrm>
        </p:spPr>
        <p:txBody>
          <a:bodyPr/>
          <a:lstStyle/>
          <a:p>
            <a:r>
              <a:rPr lang="ru-RU" dirty="0" smtClean="0"/>
              <a:t>Оренбургский пуховый платок</a:t>
            </a:r>
            <a:endParaRPr lang="ru-RU"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124743"/>
            <a:ext cx="2857500" cy="273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Оренбургская пуховая пряж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3453" y="1124745"/>
            <a:ext cx="3058127" cy="273635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29" y="4077072"/>
            <a:ext cx="3124819" cy="2687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7" descr="https://go3.imgsmail.ru/imgpreview?key=23908ac9870949b3&amp;mb=imgdb_preview_154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9557" y="1124744"/>
            <a:ext cx="3013896" cy="273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3848" y="4047944"/>
            <a:ext cx="2916340" cy="2763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6796" y="4077072"/>
            <a:ext cx="2916324" cy="2734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225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41182" y="9861"/>
            <a:ext cx="5554960" cy="1143000"/>
          </a:xfrm>
        </p:spPr>
        <p:txBody>
          <a:bodyPr/>
          <a:lstStyle/>
          <a:p>
            <a:r>
              <a:rPr lang="ru-RU" dirty="0" smtClean="0"/>
              <a:t>Оленеводство</a:t>
            </a:r>
            <a:endParaRPr lang="ru-RU"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0" y="2708920"/>
            <a:ext cx="5905500" cy="391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9512" y="1124744"/>
            <a:ext cx="5288235" cy="3382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4344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696" y="53752"/>
            <a:ext cx="7146540" cy="1143000"/>
          </a:xfrm>
        </p:spPr>
        <p:txBody>
          <a:bodyPr>
            <a:normAutofit fontScale="90000"/>
          </a:bodyPr>
          <a:lstStyle/>
          <a:p>
            <a:r>
              <a:rPr lang="ru-RU" dirty="0" smtClean="0"/>
              <a:t>Редкие отрасли животноводства</a:t>
            </a:r>
            <a:endParaRPr lang="ru-RU"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0960" y="1196752"/>
            <a:ext cx="36004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57550" y="3747806"/>
            <a:ext cx="4464496" cy="2554545"/>
          </a:xfrm>
          <a:prstGeom prst="rect">
            <a:avLst/>
          </a:prstGeom>
        </p:spPr>
        <p:txBody>
          <a:bodyPr wrap="square">
            <a:spAutoFit/>
          </a:bodyPr>
          <a:lstStyle/>
          <a:p>
            <a:r>
              <a:rPr lang="ru-RU" dirty="0"/>
              <a:t> </a:t>
            </a:r>
            <a:r>
              <a:rPr lang="ru-RU" sz="2000" dirty="0">
                <a:latin typeface="+mj-lt"/>
              </a:rPr>
              <a:t>России яков разводят в Хакасии, Горном Алтае, Туве и Бурятии</a:t>
            </a:r>
            <a:r>
              <a:rPr lang="ru-RU" sz="2000" dirty="0" smtClean="0">
                <a:latin typeface="+mj-lt"/>
              </a:rPr>
              <a:t>.</a:t>
            </a:r>
            <a:r>
              <a:rPr lang="ru-RU" sz="2000" dirty="0">
                <a:solidFill>
                  <a:srgbClr val="000000"/>
                </a:solidFill>
                <a:latin typeface="+mj-lt"/>
              </a:rPr>
              <a:t> Эти парнокопытные при самых минимальных затратах дают молоко, мясо и шерсть. Они неприхотливы в содержании, пасутся при суровых морозах в горах и не требуют особых условий содержания и кормов.</a:t>
            </a:r>
            <a:endParaRPr lang="ru-RU" sz="2000" dirty="0">
              <a:latin typeface="+mj-lt"/>
            </a:endParaRPr>
          </a:p>
        </p:txBody>
      </p:sp>
      <p:sp>
        <p:nvSpPr>
          <p:cNvPr id="5" name="Прямоугольник 4"/>
          <p:cNvSpPr/>
          <p:nvPr/>
        </p:nvSpPr>
        <p:spPr>
          <a:xfrm>
            <a:off x="4572000" y="3761656"/>
            <a:ext cx="4572000" cy="2554545"/>
          </a:xfrm>
          <a:prstGeom prst="rect">
            <a:avLst/>
          </a:prstGeom>
        </p:spPr>
        <p:txBody>
          <a:bodyPr wrap="square">
            <a:spAutoFit/>
          </a:bodyPr>
          <a:lstStyle/>
          <a:p>
            <a:r>
              <a:rPr lang="ru-RU" sz="2000" dirty="0"/>
              <a:t>Верблюдоводство - наименее затратная отрасль животноводства. </a:t>
            </a:r>
            <a:r>
              <a:rPr lang="ru-RU" sz="2000" dirty="0" smtClean="0"/>
              <a:t>Важной </a:t>
            </a:r>
            <a:r>
              <a:rPr lang="ru-RU" sz="2000" dirty="0"/>
              <a:t>составляющей частью животноводства является верблюдоводство в </a:t>
            </a:r>
            <a:r>
              <a:rPr lang="ru-RU" sz="2000" dirty="0" smtClean="0"/>
              <a:t> Бурятии, </a:t>
            </a:r>
            <a:r>
              <a:rPr lang="ru-RU" sz="2000" dirty="0" err="1" smtClean="0"/>
              <a:t>Калмыкиия</a:t>
            </a:r>
            <a:r>
              <a:rPr lang="ru-RU" sz="2000" dirty="0"/>
              <a:t>, </a:t>
            </a:r>
            <a:r>
              <a:rPr lang="ru-RU" sz="2000" dirty="0" smtClean="0"/>
              <a:t>Туве, Волгоградской, Астраханской </a:t>
            </a:r>
            <a:r>
              <a:rPr lang="ru-RU" sz="2000" dirty="0"/>
              <a:t>и </a:t>
            </a:r>
            <a:r>
              <a:rPr lang="ru-RU" sz="2000" dirty="0" smtClean="0"/>
              <a:t>Читинской обл. </a:t>
            </a:r>
            <a:r>
              <a:rPr lang="ru-RU" sz="2000" dirty="0"/>
              <a:t>На этих территориях преобладает разведение </a:t>
            </a:r>
            <a:r>
              <a:rPr lang="ru-RU" sz="2000" dirty="0" smtClean="0"/>
              <a:t>бактрианов – двугорбых верблюдов.</a:t>
            </a:r>
            <a:endParaRPr lang="ru-RU" sz="20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196752"/>
            <a:ext cx="3600400" cy="2564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421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5736" y="188640"/>
            <a:ext cx="6717432" cy="792088"/>
          </a:xfrm>
        </p:spPr>
        <p:txBody>
          <a:bodyPr/>
          <a:lstStyle/>
          <a:p>
            <a:r>
              <a:rPr lang="ru-RU" dirty="0" smtClean="0">
                <a:solidFill>
                  <a:srgbClr val="C00000"/>
                </a:solidFill>
                <a:effectLst>
                  <a:outerShdw blurRad="38100" dist="38100" dir="2700000" algn="tl">
                    <a:srgbClr val="000000">
                      <a:alpha val="43137"/>
                    </a:srgbClr>
                  </a:outerShdw>
                </a:effectLst>
              </a:rPr>
              <a:t>Интернет - ресурсы</a:t>
            </a:r>
            <a:endParaRPr lang="ru-RU" dirty="0">
              <a:solidFill>
                <a:srgbClr val="C000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763688" y="1196752"/>
            <a:ext cx="7200800" cy="4320480"/>
          </a:xfrm>
        </p:spPr>
        <p:txBody>
          <a:bodyPr>
            <a:normAutofit lnSpcReduction="10000"/>
          </a:bodyPr>
          <a:lstStyle/>
          <a:p>
            <a:pPr>
              <a:spcBef>
                <a:spcPts val="0"/>
              </a:spcBef>
              <a:buClr>
                <a:srgbClr val="C00000"/>
              </a:buClr>
              <a:buSzPct val="75000"/>
              <a:buFont typeface="Wingdings" pitchFamily="2" charset="2"/>
              <a:buChar char="v"/>
            </a:pPr>
            <a:r>
              <a:rPr lang="ru-RU" sz="2600" b="1" dirty="0" smtClean="0"/>
              <a:t>Карта:</a:t>
            </a:r>
            <a:endParaRPr lang="ru-RU" sz="2600" dirty="0" smtClean="0">
              <a:hlinkClick r:id="rId2"/>
            </a:endParaRPr>
          </a:p>
          <a:p>
            <a:pPr marL="0" indent="0">
              <a:spcBef>
                <a:spcPts val="0"/>
              </a:spcBef>
              <a:buClr>
                <a:srgbClr val="C00000"/>
              </a:buClr>
              <a:buSzPct val="75000"/>
              <a:buNone/>
            </a:pPr>
            <a:r>
              <a:rPr lang="ru-RU" sz="1800" dirty="0" smtClean="0">
                <a:hlinkClick r:id="rId3"/>
              </a:rPr>
              <a:t>http://fony-kartinki.ru/_ph/49/2/828651956.jpg</a:t>
            </a:r>
            <a:r>
              <a:rPr lang="ru-RU" sz="1800" dirty="0" smtClean="0"/>
              <a:t> </a:t>
            </a:r>
          </a:p>
          <a:p>
            <a:pPr marL="0" indent="0">
              <a:spcBef>
                <a:spcPts val="0"/>
              </a:spcBef>
              <a:buClr>
                <a:srgbClr val="C00000"/>
              </a:buClr>
              <a:buSzPct val="75000"/>
              <a:buNone/>
            </a:pPr>
            <a:endParaRPr lang="ru-RU" sz="1800" dirty="0" smtClean="0"/>
          </a:p>
          <a:p>
            <a:pPr>
              <a:spcBef>
                <a:spcPts val="0"/>
              </a:spcBef>
              <a:buClr>
                <a:srgbClr val="C00000"/>
              </a:buClr>
              <a:buSzPct val="75000"/>
              <a:buFont typeface="Wingdings" pitchFamily="2" charset="2"/>
              <a:buChar char="v"/>
            </a:pPr>
            <a:r>
              <a:rPr lang="ru-RU" sz="2600" b="1" dirty="0" smtClean="0"/>
              <a:t>Глобус: </a:t>
            </a:r>
          </a:p>
          <a:p>
            <a:pPr marL="0" indent="0">
              <a:spcBef>
                <a:spcPts val="0"/>
              </a:spcBef>
              <a:buClr>
                <a:srgbClr val="C00000"/>
              </a:buClr>
              <a:buSzPct val="75000"/>
              <a:buNone/>
            </a:pPr>
            <a:r>
              <a:rPr lang="ru-RU" sz="1800" dirty="0" smtClean="0">
                <a:hlinkClick r:id="rId4"/>
              </a:rPr>
              <a:t>https://img-fotki.yandex.ru/get/6209/66124276.66/0_702d0_c72aea87_orig</a:t>
            </a:r>
            <a:r>
              <a:rPr lang="ru-RU" sz="1800" dirty="0" smtClean="0"/>
              <a:t> </a:t>
            </a:r>
          </a:p>
          <a:p>
            <a:pPr marL="0" indent="0">
              <a:spcBef>
                <a:spcPts val="0"/>
              </a:spcBef>
              <a:buClr>
                <a:srgbClr val="C00000"/>
              </a:buClr>
              <a:buSzPct val="75000"/>
              <a:buNone/>
            </a:pPr>
            <a:endParaRPr lang="ru-RU" sz="1800" dirty="0" smtClean="0"/>
          </a:p>
          <a:p>
            <a:pPr>
              <a:spcBef>
                <a:spcPts val="0"/>
              </a:spcBef>
              <a:buClr>
                <a:srgbClr val="C00000"/>
              </a:buClr>
              <a:buSzPct val="75000"/>
              <a:buFont typeface="Wingdings" pitchFamily="2" charset="2"/>
              <a:buChar char="v"/>
            </a:pPr>
            <a:r>
              <a:rPr lang="ru-RU" sz="2600" b="1" dirty="0" smtClean="0"/>
              <a:t>Книги:</a:t>
            </a:r>
          </a:p>
          <a:p>
            <a:pPr marL="0" indent="0">
              <a:spcBef>
                <a:spcPts val="0"/>
              </a:spcBef>
              <a:buClr>
                <a:srgbClr val="C00000"/>
              </a:buClr>
              <a:buSzPct val="75000"/>
              <a:buNone/>
            </a:pPr>
            <a:r>
              <a:rPr lang="ru-RU" sz="1800" dirty="0" smtClean="0">
                <a:hlinkClick r:id="rId5"/>
              </a:rPr>
              <a:t>http://s1.pic4you.ru/allimage/y2012/08-20/12216/2356213.png</a:t>
            </a:r>
            <a:r>
              <a:rPr lang="ru-RU" sz="1800" dirty="0" smtClean="0"/>
              <a:t> </a:t>
            </a:r>
          </a:p>
          <a:p>
            <a:pPr marL="0" indent="0">
              <a:spcBef>
                <a:spcPts val="0"/>
              </a:spcBef>
              <a:buClr>
                <a:srgbClr val="C00000"/>
              </a:buClr>
              <a:buSzPct val="75000"/>
              <a:buNone/>
            </a:pPr>
            <a:endParaRPr lang="ru-RU" sz="1800" dirty="0" smtClean="0"/>
          </a:p>
          <a:p>
            <a:pPr marL="0" indent="0">
              <a:spcBef>
                <a:spcPts val="0"/>
              </a:spcBef>
              <a:buClr>
                <a:srgbClr val="C00000"/>
              </a:buClr>
              <a:buSzPct val="75000"/>
              <a:buNone/>
            </a:pPr>
            <a:r>
              <a:rPr lang="en-US" sz="1800" dirty="0">
                <a:hlinkClick r:id="rId6"/>
              </a:rPr>
              <a:t>http://www.8lap.ru/section/ovtsy/ovtsevodstvo-v-rossii-rayony-rasprostraneniya</a:t>
            </a:r>
            <a:r>
              <a:rPr lang="en-US" sz="1800" dirty="0" smtClean="0">
                <a:hlinkClick r:id="rId6"/>
              </a:rPr>
              <a:t>/</a:t>
            </a:r>
            <a:endParaRPr lang="ru-RU" sz="1800" dirty="0" smtClean="0"/>
          </a:p>
          <a:p>
            <a:pPr marL="0" indent="0">
              <a:spcBef>
                <a:spcPts val="0"/>
              </a:spcBef>
              <a:buClr>
                <a:srgbClr val="C00000"/>
              </a:buClr>
              <a:buSzPct val="75000"/>
              <a:buNone/>
            </a:pPr>
            <a:r>
              <a:rPr lang="en-US" sz="1800" dirty="0">
                <a:hlinkClick r:id="rId7"/>
              </a:rPr>
              <a:t>http://</a:t>
            </a:r>
            <a:r>
              <a:rPr lang="en-US" sz="1800" dirty="0" smtClean="0">
                <a:hlinkClick r:id="rId7"/>
              </a:rPr>
              <a:t>orenblog.ru/archives/158</a:t>
            </a:r>
            <a:endParaRPr lang="ru-RU" sz="1800" dirty="0" smtClean="0"/>
          </a:p>
          <a:p>
            <a:pPr marL="0" indent="0">
              <a:spcBef>
                <a:spcPts val="0"/>
              </a:spcBef>
              <a:buClr>
                <a:srgbClr val="C00000"/>
              </a:buClr>
              <a:buSzPct val="75000"/>
              <a:buNone/>
            </a:pPr>
            <a:r>
              <a:rPr lang="en-US" sz="1800" dirty="0">
                <a:hlinkClick r:id="rId8"/>
              </a:rPr>
              <a:t>http://</a:t>
            </a:r>
            <a:r>
              <a:rPr lang="en-US" sz="1800" dirty="0" smtClean="0">
                <a:hlinkClick r:id="rId8"/>
              </a:rPr>
              <a:t>orenblog.ru/archives/34/comment-page-1</a:t>
            </a:r>
            <a:endParaRPr lang="ru-RU" sz="1800" dirty="0" smtClean="0"/>
          </a:p>
          <a:p>
            <a:pPr marL="0" indent="0">
              <a:spcBef>
                <a:spcPts val="0"/>
              </a:spcBef>
              <a:buClr>
                <a:srgbClr val="C00000"/>
              </a:buClr>
              <a:buSzPct val="75000"/>
              <a:buNone/>
            </a:pPr>
            <a:r>
              <a:rPr lang="en-US" sz="1800" dirty="0">
                <a:hlinkClick r:id="rId9"/>
              </a:rPr>
              <a:t>http://www.8lap.ru/section/prochie/verblyudovodstvo-osobennosti-razvedeniya</a:t>
            </a:r>
            <a:r>
              <a:rPr lang="en-US" sz="1800" dirty="0" smtClean="0">
                <a:hlinkClick r:id="rId9"/>
              </a:rPr>
              <a:t>/</a:t>
            </a:r>
            <a:endParaRPr lang="ru-RU" sz="1800" dirty="0" smtClean="0"/>
          </a:p>
          <a:p>
            <a:pPr marL="0" indent="0">
              <a:spcBef>
                <a:spcPts val="0"/>
              </a:spcBef>
              <a:buClr>
                <a:srgbClr val="C00000"/>
              </a:buClr>
              <a:buSzPct val="75000"/>
              <a:buNone/>
            </a:pPr>
            <a:endParaRPr lang="ru-RU" sz="1800" dirty="0" smtClean="0"/>
          </a:p>
          <a:p>
            <a:pPr marL="0" indent="0">
              <a:spcBef>
                <a:spcPts val="0"/>
              </a:spcBef>
              <a:buClr>
                <a:srgbClr val="C00000"/>
              </a:buClr>
              <a:buSzPct val="75000"/>
              <a:buNone/>
            </a:pPr>
            <a:endParaRPr lang="ru-RU" sz="1800" dirty="0" smtClean="0"/>
          </a:p>
          <a:p>
            <a:pPr marL="0" indent="0">
              <a:spcBef>
                <a:spcPts val="0"/>
              </a:spcBef>
              <a:buClr>
                <a:srgbClr val="C00000"/>
              </a:buClr>
              <a:buSzPct val="75000"/>
              <a:buNone/>
            </a:pPr>
            <a:endParaRPr lang="ru-RU" sz="1800" dirty="0"/>
          </a:p>
        </p:txBody>
      </p:sp>
      <p:sp>
        <p:nvSpPr>
          <p:cNvPr id="4" name="Подзаголовок 2"/>
          <p:cNvSpPr txBox="1">
            <a:spLocks/>
          </p:cNvSpPr>
          <p:nvPr/>
        </p:nvSpPr>
        <p:spPr>
          <a:xfrm>
            <a:off x="611560" y="5805264"/>
            <a:ext cx="8352928" cy="8640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ru-RU" sz="1800" b="1" dirty="0" smtClean="0"/>
              <a:t>На момент создания шаблона все ссылки на использованные ресурсы являются активными.</a:t>
            </a:r>
            <a:endParaRPr lang="ru-RU" sz="1800" dirty="0"/>
          </a:p>
        </p:txBody>
      </p:sp>
    </p:spTree>
    <p:extLst>
      <p:ext uri="{BB962C8B-B14F-4D97-AF65-F5344CB8AC3E}">
        <p14:creationId xmlns:p14="http://schemas.microsoft.com/office/powerpoint/2010/main" val="3772321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ChangeArrowheads="1"/>
          </p:cNvSpPr>
          <p:nvPr/>
        </p:nvSpPr>
        <p:spPr bwMode="auto">
          <a:xfrm>
            <a:off x="1979712" y="548680"/>
            <a:ext cx="6768752" cy="553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ru-RU" sz="2400" dirty="0"/>
              <a:t>Вы можете использовать данное оформление </a:t>
            </a:r>
          </a:p>
          <a:p>
            <a:pPr algn="ctr"/>
            <a:r>
              <a:rPr lang="ru-RU" sz="2400" dirty="0"/>
              <a:t>для создания своих презентаций, </a:t>
            </a:r>
          </a:p>
          <a:p>
            <a:pPr algn="ctr"/>
            <a:r>
              <a:rPr lang="ru-RU" sz="2400" dirty="0"/>
              <a:t>но в своей </a:t>
            </a:r>
            <a:r>
              <a:rPr lang="ru-RU" sz="2400"/>
              <a:t>презентации </a:t>
            </a:r>
            <a:endParaRPr lang="ru-RU" sz="2400" smtClean="0"/>
          </a:p>
          <a:p>
            <a:pPr algn="ctr"/>
            <a:r>
              <a:rPr lang="ru-RU" sz="2400" b="1" smtClean="0"/>
              <a:t>данный </a:t>
            </a:r>
            <a:r>
              <a:rPr lang="ru-RU" sz="2400" b="1" dirty="0" smtClean="0"/>
              <a:t>слайд не удалять!</a:t>
            </a:r>
            <a:endParaRPr lang="ru-RU" sz="2400" b="1" dirty="0"/>
          </a:p>
          <a:p>
            <a:pPr algn="ctr"/>
            <a:endParaRPr lang="ru-RU" sz="2400" dirty="0" smtClean="0"/>
          </a:p>
          <a:p>
            <a:pPr algn="ctr"/>
            <a:r>
              <a:rPr lang="ru-RU" sz="2400" b="1" dirty="0" smtClean="0"/>
              <a:t>Автор </a:t>
            </a:r>
            <a:r>
              <a:rPr lang="ru-RU" sz="2400" b="1" dirty="0"/>
              <a:t>шаблона: </a:t>
            </a:r>
          </a:p>
          <a:p>
            <a:pPr algn="ctr"/>
            <a:endParaRPr lang="ru-RU" dirty="0"/>
          </a:p>
          <a:p>
            <a:pPr algn="ctr"/>
            <a:r>
              <a:rPr lang="ru-RU" sz="2400" b="1" i="1" dirty="0" err="1"/>
              <a:t>Ранько</a:t>
            </a:r>
            <a:r>
              <a:rPr lang="ru-RU" sz="2400" b="1" i="1" dirty="0"/>
              <a:t> Елена Алексеевна </a:t>
            </a:r>
          </a:p>
          <a:p>
            <a:pPr algn="ctr"/>
            <a:r>
              <a:rPr lang="ru-RU" sz="2400" b="1" i="1" dirty="0"/>
              <a:t>учитель начальных классов  </a:t>
            </a:r>
          </a:p>
          <a:p>
            <a:pPr algn="ctr"/>
            <a:r>
              <a:rPr lang="ru-RU" sz="2400" b="1" i="1" dirty="0"/>
              <a:t>МАОУ </a:t>
            </a:r>
            <a:r>
              <a:rPr lang="ru-RU" sz="2400" b="1" i="1" dirty="0" smtClean="0"/>
              <a:t>лицей </a:t>
            </a:r>
            <a:r>
              <a:rPr lang="ru-RU" sz="2400" b="1" i="1" dirty="0"/>
              <a:t>№</a:t>
            </a:r>
            <a:r>
              <a:rPr lang="ru-RU" sz="2400" b="1" i="1" dirty="0" smtClean="0"/>
              <a:t>21 </a:t>
            </a:r>
          </a:p>
          <a:p>
            <a:pPr algn="ctr"/>
            <a:r>
              <a:rPr lang="ru-RU" sz="2400" b="1" i="1" dirty="0" smtClean="0"/>
              <a:t>г</a:t>
            </a:r>
            <a:r>
              <a:rPr lang="ru-RU" sz="2400" b="1" i="1" dirty="0"/>
              <a:t>. </a:t>
            </a:r>
            <a:r>
              <a:rPr lang="ru-RU" sz="2400" b="1" i="1" dirty="0" smtClean="0"/>
              <a:t>Иваново</a:t>
            </a:r>
            <a:endParaRPr lang="ru-RU" sz="2400" b="1" i="1" dirty="0"/>
          </a:p>
          <a:p>
            <a:pPr algn="ctr"/>
            <a:endParaRPr lang="ru-RU" b="1" i="1" dirty="0"/>
          </a:p>
          <a:p>
            <a:pPr algn="ctr"/>
            <a:endParaRPr lang="ru-RU" b="1" i="1" dirty="0" smtClean="0"/>
          </a:p>
          <a:p>
            <a:pPr algn="ctr"/>
            <a:endParaRPr lang="ru-RU" b="1" i="1" dirty="0"/>
          </a:p>
          <a:p>
            <a:pPr algn="ctr"/>
            <a:endParaRPr lang="ru-RU" b="1" i="1" dirty="0"/>
          </a:p>
          <a:p>
            <a:pPr algn="ctr"/>
            <a:r>
              <a:rPr lang="ru-RU" sz="2400" b="1" i="1" dirty="0"/>
              <a:t>Сайт: </a:t>
            </a:r>
            <a:r>
              <a:rPr lang="en-US" sz="2400" i="1" dirty="0" smtClean="0">
                <a:hlinkClick r:id="rId2"/>
              </a:rPr>
              <a:t>http://elenaranko.ucoz.ru/</a:t>
            </a:r>
            <a:r>
              <a:rPr lang="ru-RU" sz="2400" i="1" dirty="0" smtClean="0"/>
              <a:t> </a:t>
            </a:r>
            <a:endParaRPr lang="ru-RU" sz="2400" i="1" dirty="0"/>
          </a:p>
        </p:txBody>
      </p:sp>
    </p:spTree>
    <p:extLst>
      <p:ext uri="{BB962C8B-B14F-4D97-AF65-F5344CB8AC3E}">
        <p14:creationId xmlns:p14="http://schemas.microsoft.com/office/powerpoint/2010/main" val="3916293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Другая 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A0000"/>
      </a:hlink>
      <a:folHlink>
        <a:srgbClr val="FAC08F"/>
      </a:folHlink>
    </a:clrScheme>
    <a:fontScheme name="Другая 1">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575</TotalTime>
  <Words>353</Words>
  <Application>Microsoft Office PowerPoint</Application>
  <PresentationFormat>Экран (4:3)</PresentationFormat>
  <Paragraphs>70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Животноводство России</vt:lpstr>
      <vt:lpstr>Проверим знания</vt:lpstr>
      <vt:lpstr>Презентация PowerPoint</vt:lpstr>
      <vt:lpstr>Презентация PowerPoint</vt:lpstr>
      <vt:lpstr>Овцеводство</vt:lpstr>
      <vt:lpstr>Оренбургский пуховый платок</vt:lpstr>
      <vt:lpstr>Оленеводство</vt:lpstr>
      <vt:lpstr>Редкие отрасли животноводства</vt:lpstr>
      <vt:lpstr>Интернет - ресурсы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Географические</dc:title>
  <dc:creator>Ранько Елена</dc:creator>
  <cp:lastModifiedBy>Валера</cp:lastModifiedBy>
  <cp:revision>35</cp:revision>
  <dcterms:created xsi:type="dcterms:W3CDTF">2015-04-19T15:51:03Z</dcterms:created>
  <dcterms:modified xsi:type="dcterms:W3CDTF">2017-02-05T16:46:28Z</dcterms:modified>
</cp:coreProperties>
</file>